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300" r:id="rId2"/>
    <p:sldId id="284" r:id="rId3"/>
    <p:sldId id="286" r:id="rId4"/>
    <p:sldId id="287" r:id="rId5"/>
    <p:sldId id="285" r:id="rId6"/>
    <p:sldId id="289" r:id="rId7"/>
    <p:sldId id="290" r:id="rId8"/>
    <p:sldId id="291" r:id="rId9"/>
    <p:sldId id="288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431"/>
    <a:srgbClr val="0000FF"/>
    <a:srgbClr val="FFFF99"/>
    <a:srgbClr val="BFF6BC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Higher Biology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Metabolism in Conformers &amp; Regulators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8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Thermoregulation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Endotherms</a:t>
            </a:r>
            <a:r>
              <a:rPr lang="en-GB" dirty="0" smtClean="0"/>
              <a:t> are animals which can control their body temperature despite the external environment.</a:t>
            </a:r>
          </a:p>
          <a:p>
            <a:r>
              <a:rPr lang="en-GB" dirty="0" smtClean="0"/>
              <a:t>These include all birds and mammals.</a:t>
            </a:r>
          </a:p>
          <a:p>
            <a:r>
              <a:rPr lang="en-GB" dirty="0" smtClean="0"/>
              <a:t>Since metabolism is controlled by enzymes, and enzymes have an optimum temperature, endotherms, therefore, have a much higher metabolic rate.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9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5743-1041-4ABE-9D27-DA745575A9ED}" type="datetime2">
              <a:rPr lang="en-US"/>
              <a:pPr/>
              <a:t>Wednesday, January 20, 2016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 Davidson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3067-662A-4DD6-B150-915A82B7BFCC}" type="slidenum">
              <a:rPr lang="en-US"/>
              <a:pPr/>
              <a:t>11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Thermoregulation</a:t>
            </a:r>
            <a:endParaRPr lang="en-US" sz="4000" dirty="0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V="1">
            <a:off x="4646612" y="1884363"/>
            <a:ext cx="430213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411412" y="5127626"/>
            <a:ext cx="2235200" cy="13239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solidFill>
                  <a:srgbClr val="0000FF"/>
                </a:solidFill>
                <a:latin typeface="Comic Sans MS" pitchFamily="66" charset="0"/>
              </a:rPr>
              <a:t>Detected by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thermoreceptors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 in the hypothalamus</a:t>
            </a:r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076825" y="5589589"/>
            <a:ext cx="1549400" cy="4000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Skin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411412" y="1484313"/>
            <a:ext cx="2265363" cy="13239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Detected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thermoreceptors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in the hypothalamus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076825" y="1684338"/>
            <a:ext cx="1439863" cy="4000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Skin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84887" y="3573463"/>
            <a:ext cx="2808288" cy="4000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Normal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temperature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50825" y="3573463"/>
            <a:ext cx="2736850" cy="4000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Normal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temperature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4288" y="2060576"/>
            <a:ext cx="2519363" cy="1368425"/>
            <a:chOff x="-14288" y="2060576"/>
            <a:chExt cx="2519363" cy="1368425"/>
          </a:xfrm>
        </p:grpSpPr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17462" y="2060576"/>
              <a:ext cx="2344738" cy="13684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372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-14288" y="2349501"/>
              <a:ext cx="2519363" cy="86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Increase in body</a:t>
              </a:r>
            </a:p>
            <a:p>
              <a:pPr algn="ctr">
                <a:spcBef>
                  <a:spcPct val="50000"/>
                </a:spcBef>
              </a:pPr>
              <a:r>
                <a:rPr lang="en-GB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temperature</a:t>
              </a:r>
              <a:endParaRPr lang="en-GB" sz="20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-36513" y="4221163"/>
            <a:ext cx="2519363" cy="1368425"/>
            <a:chOff x="-36513" y="4221163"/>
            <a:chExt cx="2519363" cy="1368425"/>
          </a:xfrm>
        </p:grpSpPr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68262" y="4221163"/>
              <a:ext cx="2344738" cy="13684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372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-36513" y="4583113"/>
              <a:ext cx="2519363" cy="86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b="1" dirty="0" smtClean="0">
                  <a:solidFill>
                    <a:srgbClr val="0000FF"/>
                  </a:solidFill>
                  <a:latin typeface="Comic Sans MS" pitchFamily="66" charset="0"/>
                </a:rPr>
                <a:t>Decrease in body</a:t>
              </a:r>
            </a:p>
            <a:p>
              <a:pPr algn="ctr">
                <a:spcBef>
                  <a:spcPct val="50000"/>
                </a:spcBef>
              </a:pPr>
              <a:r>
                <a:rPr lang="en-GB" sz="2000" b="1" dirty="0" smtClean="0">
                  <a:solidFill>
                    <a:srgbClr val="0000FF"/>
                  </a:solidFill>
                  <a:latin typeface="Comic Sans MS" pitchFamily="66" charset="0"/>
                </a:rPr>
                <a:t>temperature</a:t>
              </a:r>
              <a:endParaRPr lang="en-GB" sz="20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691312" y="1989138"/>
            <a:ext cx="2344738" cy="1368425"/>
            <a:chOff x="6691312" y="1989138"/>
            <a:chExt cx="2344738" cy="1368425"/>
          </a:xfrm>
        </p:grpSpPr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6691312" y="1989138"/>
              <a:ext cx="2344738" cy="13684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372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6875462" y="1989138"/>
              <a:ext cx="1944688" cy="120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Sweating</a:t>
              </a:r>
            </a:p>
            <a:p>
              <a:pPr algn="ctr">
                <a:spcBef>
                  <a:spcPct val="50000"/>
                </a:spcBef>
              </a:pPr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Vasodilation</a:t>
              </a:r>
            </a:p>
            <a:p>
              <a:pPr algn="ctr">
                <a:spcBef>
                  <a:spcPct val="50000"/>
                </a:spcBef>
              </a:pPr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Hairs lowered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588125" y="4581526"/>
            <a:ext cx="2344738" cy="1368425"/>
            <a:chOff x="6588125" y="4581526"/>
            <a:chExt cx="2344738" cy="1368425"/>
          </a:xfrm>
        </p:grpSpPr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6588125" y="4581526"/>
              <a:ext cx="2344738" cy="13684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372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6691312" y="4652963"/>
              <a:ext cx="2201863" cy="120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 dirty="0" smtClean="0">
                  <a:solidFill>
                    <a:srgbClr val="0000FF"/>
                  </a:solidFill>
                  <a:latin typeface="Comic Sans MS" pitchFamily="66" charset="0"/>
                </a:rPr>
                <a:t>Shivering</a:t>
              </a:r>
            </a:p>
            <a:p>
              <a:pPr algn="ctr">
                <a:spcBef>
                  <a:spcPct val="50000"/>
                </a:spcBef>
              </a:pPr>
              <a:r>
                <a:rPr lang="en-GB" b="1" dirty="0" smtClean="0">
                  <a:solidFill>
                    <a:srgbClr val="0000FF"/>
                  </a:solidFill>
                  <a:latin typeface="Comic Sans MS" pitchFamily="66" charset="0"/>
                </a:rPr>
                <a:t>Vasoconstriction</a:t>
              </a:r>
            </a:p>
            <a:p>
              <a:pPr algn="ctr">
                <a:spcBef>
                  <a:spcPct val="50000"/>
                </a:spcBef>
              </a:pPr>
              <a:r>
                <a:rPr lang="en-GB" b="1" dirty="0" smtClean="0">
                  <a:solidFill>
                    <a:srgbClr val="0000FF"/>
                  </a:solidFill>
                  <a:latin typeface="Comic Sans MS" pitchFamily="66" charset="0"/>
                </a:rPr>
                <a:t>Hairs raised</a:t>
              </a:r>
              <a:endParaRPr lang="en-GB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2051050" y="2808288"/>
            <a:ext cx="649288" cy="76517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2051050" y="3973513"/>
            <a:ext cx="865188" cy="1154113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5940425" y="3973513"/>
            <a:ext cx="1152525" cy="161607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5795962" y="2084388"/>
            <a:ext cx="1296988" cy="148907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4646612" y="5805488"/>
            <a:ext cx="430213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V="1">
            <a:off x="2987675" y="3773488"/>
            <a:ext cx="3097213" cy="952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3276600" y="3490913"/>
            <a:ext cx="22018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 smtClean="0">
                <a:latin typeface="Comic Sans MS" pitchFamily="66" charset="0"/>
              </a:rPr>
              <a:t>No change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3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150" grpId="0" animBg="1"/>
      <p:bldP spid="6151" grpId="0" animBg="1"/>
      <p:bldP spid="6149" grpId="0" animBg="1"/>
      <p:bldP spid="6152" grpId="0" animBg="1"/>
      <p:bldP spid="6153" grpId="0" animBg="1"/>
      <p:bldP spid="6154" grpId="0" animBg="1"/>
      <p:bldP spid="6166" grpId="0" animBg="1"/>
      <p:bldP spid="6167" grpId="0" animBg="1"/>
      <p:bldP spid="6168" grpId="0" animBg="1"/>
      <p:bldP spid="6169" grpId="0" animBg="1"/>
      <p:bldP spid="28" grpId="0" animBg="1"/>
      <p:bldP spid="29" grpId="0" animBg="1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Thermoregulation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Temperature is monitored by the hypothalamus.</a:t>
            </a:r>
          </a:p>
          <a:p>
            <a:r>
              <a:rPr lang="en-GB" dirty="0" smtClean="0"/>
              <a:t>It contains </a:t>
            </a:r>
            <a:r>
              <a:rPr lang="en-GB" dirty="0" err="1" smtClean="0"/>
              <a:t>thermoreceptors</a:t>
            </a:r>
            <a:r>
              <a:rPr lang="en-GB" dirty="0" smtClean="0"/>
              <a:t> which can detect temperature changes.</a:t>
            </a:r>
          </a:p>
          <a:p>
            <a:r>
              <a:rPr lang="en-GB" dirty="0" smtClean="0"/>
              <a:t>It then sends impulses out to the effectors which bring about change.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Thermoregulation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  <p:cxnSp>
        <p:nvCxnSpPr>
          <p:cNvPr id="10" name="Curved Connector 9"/>
          <p:cNvCxnSpPr>
            <a:endCxn id="8" idx="2"/>
          </p:cNvCxnSpPr>
          <p:nvPr/>
        </p:nvCxnSpPr>
        <p:spPr>
          <a:xfrm rot="5400000" flipH="1" flipV="1">
            <a:off x="1534129" y="2254403"/>
            <a:ext cx="1476164" cy="1449094"/>
          </a:xfrm>
          <a:prstGeom prst="curvedConnector2">
            <a:avLst/>
          </a:prstGeom>
          <a:ln w="889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11560" y="2708920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itchFamily="66" charset="0"/>
              </a:rPr>
              <a:t>Change in temperature of the blood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3" name="Curved Connector 12"/>
          <p:cNvCxnSpPr>
            <a:endCxn id="8" idx="0"/>
          </p:cNvCxnSpPr>
          <p:nvPr/>
        </p:nvCxnSpPr>
        <p:spPr>
          <a:xfrm rot="16200000" flipV="1">
            <a:off x="5848942" y="2257670"/>
            <a:ext cx="1476164" cy="1442560"/>
          </a:xfrm>
          <a:prstGeom prst="curvedConnector2">
            <a:avLst/>
          </a:prstGeom>
          <a:ln w="889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228184" y="2708920"/>
            <a:ext cx="2160240" cy="100811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itchFamily="66" charset="0"/>
              </a:rPr>
              <a:t>Impulses from </a:t>
            </a:r>
            <a:r>
              <a:rPr lang="en-GB" dirty="0" err="1" smtClean="0">
                <a:latin typeface="Comic Sans MS" pitchFamily="66" charset="0"/>
              </a:rPr>
              <a:t>thermoreceptors</a:t>
            </a:r>
            <a:r>
              <a:rPr lang="en-GB" dirty="0" smtClean="0">
                <a:latin typeface="Comic Sans MS" pitchFamily="66" charset="0"/>
              </a:rPr>
              <a:t> in skin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971600" y="4581128"/>
            <a:ext cx="1512168" cy="1008112"/>
          </a:xfrm>
          <a:prstGeom prst="hexagon">
            <a:avLst/>
          </a:prstGeom>
          <a:solidFill>
            <a:srgbClr val="FB44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Sweat glands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2843808" y="5085184"/>
            <a:ext cx="1512168" cy="1008112"/>
          </a:xfrm>
          <a:prstGeom prst="hexag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Skeletal muscles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7" name="Hexagon 16"/>
          <p:cNvSpPr/>
          <p:nvPr/>
        </p:nvSpPr>
        <p:spPr>
          <a:xfrm>
            <a:off x="4626116" y="5085184"/>
            <a:ext cx="1530060" cy="1008112"/>
          </a:xfrm>
          <a:prstGeom prst="hex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Hair erector muscles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6498324" y="4581128"/>
            <a:ext cx="1530060" cy="1008112"/>
          </a:xfrm>
          <a:prstGeom prst="hex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Skin arterioles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0" name="Curved Connector 19"/>
          <p:cNvCxnSpPr/>
          <p:nvPr/>
        </p:nvCxnSpPr>
        <p:spPr>
          <a:xfrm rot="5400000">
            <a:off x="1696025" y="2677260"/>
            <a:ext cx="1935527" cy="1872208"/>
          </a:xfrm>
          <a:prstGeom prst="curvedConnector3">
            <a:avLst>
              <a:gd name="adj1" fmla="val 62085"/>
            </a:avLst>
          </a:prstGeom>
          <a:ln w="889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>
            <a:off x="2578122" y="3667370"/>
            <a:ext cx="2439584" cy="396044"/>
          </a:xfrm>
          <a:prstGeom prst="curvedConnector3">
            <a:avLst/>
          </a:prstGeom>
          <a:ln w="889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rot="16200000" flipH="1">
            <a:off x="3905797" y="3599835"/>
            <a:ext cx="2439584" cy="531114"/>
          </a:xfrm>
          <a:prstGeom prst="curvedConnector3">
            <a:avLst/>
          </a:prstGeom>
          <a:ln w="889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5319138" y="2636912"/>
            <a:ext cx="2016224" cy="1872208"/>
          </a:xfrm>
          <a:prstGeom prst="curvedConnector3">
            <a:avLst>
              <a:gd name="adj1" fmla="val 63711"/>
            </a:avLst>
          </a:prstGeom>
          <a:ln w="889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loud 7"/>
          <p:cNvSpPr/>
          <p:nvPr/>
        </p:nvSpPr>
        <p:spPr>
          <a:xfrm>
            <a:off x="2987824" y="1700808"/>
            <a:ext cx="2880320" cy="1080120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itchFamily="66" charset="0"/>
              </a:rPr>
              <a:t>Hypothalamus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0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Thermoregulation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hypothalamus is responsible for the involuntary responses the human body makes in response to temperature changes.</a:t>
            </a:r>
          </a:p>
          <a:p>
            <a:r>
              <a:rPr lang="en-GB" dirty="0" smtClean="0"/>
              <a:t>These include:</a:t>
            </a:r>
          </a:p>
          <a:p>
            <a:pPr lvl="1"/>
            <a:r>
              <a:rPr lang="en-GB" dirty="0" smtClean="0"/>
              <a:t>Shivering when cold.</a:t>
            </a:r>
          </a:p>
          <a:p>
            <a:pPr lvl="1"/>
            <a:r>
              <a:rPr lang="en-GB" dirty="0" smtClean="0"/>
              <a:t>Sweating when hot</a:t>
            </a:r>
          </a:p>
          <a:p>
            <a:pPr lvl="1"/>
            <a:r>
              <a:rPr lang="en-GB" dirty="0" smtClean="0"/>
              <a:t>Vasoconstriction when cold</a:t>
            </a:r>
          </a:p>
          <a:p>
            <a:pPr lvl="1"/>
            <a:r>
              <a:rPr lang="en-GB" dirty="0" smtClean="0"/>
              <a:t>Vasodilation when hot</a:t>
            </a:r>
          </a:p>
          <a:p>
            <a:pPr lvl="1"/>
            <a:r>
              <a:rPr lang="en-GB" dirty="0" smtClean="0"/>
              <a:t>Hairs erect when cold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 R Davidson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8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4E7C7-9033-48CC-B48C-AE24990E92BC}" type="datetime2">
              <a:rPr lang="en-US"/>
              <a:pPr/>
              <a:t>Wednesday, January 20, 2016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 Davidson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E834-7B17-4E6A-B935-8D0BA7704FDF}" type="slidenum">
              <a:rPr lang="en-US"/>
              <a:pPr/>
              <a:t>15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Vasodilation</a:t>
            </a:r>
            <a:endParaRPr lang="en-US"/>
          </a:p>
        </p:txBody>
      </p:sp>
      <p:grpSp>
        <p:nvGrpSpPr>
          <p:cNvPr id="27713" name="Group 65"/>
          <p:cNvGrpSpPr>
            <a:grpSpLocks/>
          </p:cNvGrpSpPr>
          <p:nvPr/>
        </p:nvGrpSpPr>
        <p:grpSpPr bwMode="auto">
          <a:xfrm>
            <a:off x="0" y="1052513"/>
            <a:ext cx="9144000" cy="5113337"/>
            <a:chOff x="0" y="663"/>
            <a:chExt cx="5760" cy="3221"/>
          </a:xfrm>
        </p:grpSpPr>
        <p:sp>
          <p:nvSpPr>
            <p:cNvPr id="27702" name="Rectangle 54"/>
            <p:cNvSpPr>
              <a:spLocks noChangeArrowheads="1"/>
            </p:cNvSpPr>
            <p:nvPr/>
          </p:nvSpPr>
          <p:spPr bwMode="auto">
            <a:xfrm>
              <a:off x="0" y="1117"/>
              <a:ext cx="5760" cy="276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03" name="Freeform 55"/>
            <p:cNvSpPr>
              <a:spLocks/>
            </p:cNvSpPr>
            <p:nvPr/>
          </p:nvSpPr>
          <p:spPr bwMode="auto">
            <a:xfrm>
              <a:off x="612" y="1344"/>
              <a:ext cx="4218" cy="2449"/>
            </a:xfrm>
            <a:custGeom>
              <a:avLst/>
              <a:gdLst>
                <a:gd name="T0" fmla="*/ 0 w 4218"/>
                <a:gd name="T1" fmla="*/ 2268 h 2449"/>
                <a:gd name="T2" fmla="*/ 590 w 4218"/>
                <a:gd name="T3" fmla="*/ 2268 h 2449"/>
                <a:gd name="T4" fmla="*/ 590 w 4218"/>
                <a:gd name="T5" fmla="*/ 0 h 2449"/>
                <a:gd name="T6" fmla="*/ 3629 w 4218"/>
                <a:gd name="T7" fmla="*/ 0 h 2449"/>
                <a:gd name="T8" fmla="*/ 3629 w 4218"/>
                <a:gd name="T9" fmla="*/ 2268 h 2449"/>
                <a:gd name="T10" fmla="*/ 4218 w 4218"/>
                <a:gd name="T11" fmla="*/ 2268 h 2449"/>
                <a:gd name="T12" fmla="*/ 4218 w 4218"/>
                <a:gd name="T13" fmla="*/ 2449 h 2449"/>
                <a:gd name="T14" fmla="*/ 0 w 4218"/>
                <a:gd name="T15" fmla="*/ 2449 h 2449"/>
                <a:gd name="T16" fmla="*/ 0 w 4218"/>
                <a:gd name="T17" fmla="*/ 2268 h 2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8" h="2449">
                  <a:moveTo>
                    <a:pt x="0" y="2268"/>
                  </a:moveTo>
                  <a:lnTo>
                    <a:pt x="590" y="2268"/>
                  </a:lnTo>
                  <a:lnTo>
                    <a:pt x="590" y="0"/>
                  </a:lnTo>
                  <a:lnTo>
                    <a:pt x="3629" y="0"/>
                  </a:lnTo>
                  <a:lnTo>
                    <a:pt x="3629" y="2268"/>
                  </a:lnTo>
                  <a:lnTo>
                    <a:pt x="4218" y="2268"/>
                  </a:lnTo>
                  <a:lnTo>
                    <a:pt x="4218" y="2449"/>
                  </a:lnTo>
                  <a:lnTo>
                    <a:pt x="0" y="2449"/>
                  </a:lnTo>
                  <a:lnTo>
                    <a:pt x="0" y="226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1" name="Rectangle 63"/>
            <p:cNvSpPr>
              <a:spLocks noChangeArrowheads="1"/>
            </p:cNvSpPr>
            <p:nvPr/>
          </p:nvSpPr>
          <p:spPr bwMode="auto">
            <a:xfrm>
              <a:off x="1474" y="1615"/>
              <a:ext cx="2495" cy="12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08" name="Line 60"/>
            <p:cNvSpPr>
              <a:spLocks noChangeShapeType="1"/>
            </p:cNvSpPr>
            <p:nvPr/>
          </p:nvSpPr>
          <p:spPr bwMode="auto">
            <a:xfrm>
              <a:off x="1202" y="1343"/>
              <a:ext cx="30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92" name="Line 44"/>
            <p:cNvSpPr>
              <a:spLocks noChangeShapeType="1"/>
            </p:cNvSpPr>
            <p:nvPr/>
          </p:nvSpPr>
          <p:spPr bwMode="auto">
            <a:xfrm>
              <a:off x="1202" y="1343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4" name="Line 56"/>
            <p:cNvSpPr>
              <a:spLocks noChangeShapeType="1"/>
            </p:cNvSpPr>
            <p:nvPr/>
          </p:nvSpPr>
          <p:spPr bwMode="auto">
            <a:xfrm>
              <a:off x="4241" y="1343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9" name="Freeform 61"/>
            <p:cNvSpPr>
              <a:spLocks/>
            </p:cNvSpPr>
            <p:nvPr/>
          </p:nvSpPr>
          <p:spPr bwMode="auto">
            <a:xfrm>
              <a:off x="1474" y="2931"/>
              <a:ext cx="2495" cy="681"/>
            </a:xfrm>
            <a:custGeom>
              <a:avLst/>
              <a:gdLst>
                <a:gd name="T0" fmla="*/ 590 w 2495"/>
                <a:gd name="T1" fmla="*/ 681 h 681"/>
                <a:gd name="T2" fmla="*/ 0 w 2495"/>
                <a:gd name="T3" fmla="*/ 681 h 681"/>
                <a:gd name="T4" fmla="*/ 0 w 2495"/>
                <a:gd name="T5" fmla="*/ 0 h 681"/>
                <a:gd name="T6" fmla="*/ 2495 w 2495"/>
                <a:gd name="T7" fmla="*/ 0 h 681"/>
                <a:gd name="T8" fmla="*/ 2495 w 2495"/>
                <a:gd name="T9" fmla="*/ 681 h 681"/>
                <a:gd name="T10" fmla="*/ 1905 w 2495"/>
                <a:gd name="T11" fmla="*/ 681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95" h="681">
                  <a:moveTo>
                    <a:pt x="590" y="681"/>
                  </a:moveTo>
                  <a:lnTo>
                    <a:pt x="0" y="681"/>
                  </a:lnTo>
                  <a:lnTo>
                    <a:pt x="0" y="0"/>
                  </a:lnTo>
                  <a:lnTo>
                    <a:pt x="2495" y="0"/>
                  </a:lnTo>
                  <a:lnTo>
                    <a:pt x="2495" y="681"/>
                  </a:lnTo>
                  <a:lnTo>
                    <a:pt x="1905" y="681"/>
                  </a:lnTo>
                </a:path>
              </a:pathLst>
            </a:cu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90" name="Line 42"/>
            <p:cNvSpPr>
              <a:spLocks noChangeShapeType="1"/>
            </p:cNvSpPr>
            <p:nvPr/>
          </p:nvSpPr>
          <p:spPr bwMode="auto">
            <a:xfrm>
              <a:off x="1474" y="2931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88" name="Line 40"/>
            <p:cNvSpPr>
              <a:spLocks noChangeShapeType="1"/>
            </p:cNvSpPr>
            <p:nvPr/>
          </p:nvSpPr>
          <p:spPr bwMode="auto">
            <a:xfrm>
              <a:off x="3969" y="2931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H="1">
              <a:off x="612" y="361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>
              <a:off x="521" y="3702"/>
              <a:ext cx="54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695" name="Group 47"/>
            <p:cNvGrpSpPr>
              <a:grpSpLocks/>
            </p:cNvGrpSpPr>
            <p:nvPr/>
          </p:nvGrpSpPr>
          <p:grpSpPr bwMode="auto">
            <a:xfrm>
              <a:off x="1837" y="935"/>
              <a:ext cx="1859" cy="316"/>
              <a:chOff x="1837" y="980"/>
              <a:chExt cx="1859" cy="227"/>
            </a:xfrm>
          </p:grpSpPr>
          <p:sp>
            <p:nvSpPr>
              <p:cNvPr id="27696" name="Line 48"/>
              <p:cNvSpPr>
                <a:spLocks noChangeShapeType="1"/>
              </p:cNvSpPr>
              <p:nvPr/>
            </p:nvSpPr>
            <p:spPr bwMode="auto">
              <a:xfrm flipV="1">
                <a:off x="1837" y="980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7" name="Line 49"/>
              <p:cNvSpPr>
                <a:spLocks noChangeShapeType="1"/>
              </p:cNvSpPr>
              <p:nvPr/>
            </p:nvSpPr>
            <p:spPr bwMode="auto">
              <a:xfrm flipV="1">
                <a:off x="2290" y="980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8" name="Line 50"/>
              <p:cNvSpPr>
                <a:spLocks noChangeShapeType="1"/>
              </p:cNvSpPr>
              <p:nvPr/>
            </p:nvSpPr>
            <p:spPr bwMode="auto">
              <a:xfrm flipV="1">
                <a:off x="2744" y="980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699" name="Line 51"/>
              <p:cNvSpPr>
                <a:spLocks noChangeShapeType="1"/>
              </p:cNvSpPr>
              <p:nvPr/>
            </p:nvSpPr>
            <p:spPr bwMode="auto">
              <a:xfrm flipV="1">
                <a:off x="3288" y="980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00" name="Line 52"/>
              <p:cNvSpPr>
                <a:spLocks noChangeShapeType="1"/>
              </p:cNvSpPr>
              <p:nvPr/>
            </p:nvSpPr>
            <p:spPr bwMode="auto">
              <a:xfrm flipV="1">
                <a:off x="3696" y="980"/>
                <a:ext cx="0" cy="22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7694" name="Text Box 46"/>
            <p:cNvSpPr txBox="1">
              <a:spLocks noChangeArrowheads="1"/>
            </p:cNvSpPr>
            <p:nvPr/>
          </p:nvSpPr>
          <p:spPr bwMode="auto">
            <a:xfrm>
              <a:off x="240" y="799"/>
              <a:ext cx="8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0000"/>
                  </a:solidFill>
                  <a:latin typeface="Comic Sans MS" pitchFamily="66" charset="0"/>
                </a:rPr>
                <a:t>Environment</a:t>
              </a:r>
              <a:endParaRPr lang="en-US" sz="16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7693" name="Text Box 45"/>
            <p:cNvSpPr txBox="1">
              <a:spLocks noChangeArrowheads="1"/>
            </p:cNvSpPr>
            <p:nvPr/>
          </p:nvSpPr>
          <p:spPr bwMode="auto">
            <a:xfrm>
              <a:off x="493" y="1084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0000"/>
                  </a:solidFill>
                  <a:latin typeface="Comic Sans MS" pitchFamily="66" charset="0"/>
                </a:rPr>
                <a:t>skin</a:t>
              </a:r>
              <a:endParaRPr lang="en-US" sz="16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7691" name="Line 43"/>
            <p:cNvSpPr>
              <a:spLocks noChangeShapeType="1"/>
            </p:cNvSpPr>
            <p:nvPr/>
          </p:nvSpPr>
          <p:spPr bwMode="auto">
            <a:xfrm rot="-5400000">
              <a:off x="1065" y="2069"/>
              <a:ext cx="54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89" name="Line 41"/>
            <p:cNvSpPr>
              <a:spLocks noChangeShapeType="1"/>
            </p:cNvSpPr>
            <p:nvPr/>
          </p:nvSpPr>
          <p:spPr bwMode="auto">
            <a:xfrm>
              <a:off x="2516" y="2886"/>
              <a:ext cx="5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87" name="Line 39"/>
            <p:cNvSpPr>
              <a:spLocks noChangeShapeType="1"/>
            </p:cNvSpPr>
            <p:nvPr/>
          </p:nvSpPr>
          <p:spPr bwMode="auto">
            <a:xfrm flipH="1">
              <a:off x="4240" y="361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1" name="Text Box 53"/>
            <p:cNvSpPr txBox="1">
              <a:spLocks noChangeArrowheads="1"/>
            </p:cNvSpPr>
            <p:nvPr/>
          </p:nvSpPr>
          <p:spPr bwMode="auto">
            <a:xfrm>
              <a:off x="1927" y="663"/>
              <a:ext cx="16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  <a:latin typeface="Comic Sans MS" pitchFamily="66" charset="0"/>
                </a:rPr>
                <a:t>Much Heat Lost</a:t>
              </a:r>
              <a:endParaRPr lang="en-US" sz="24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auto">
            <a:xfrm>
              <a:off x="4285" y="3702"/>
              <a:ext cx="54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7" name="Line 59"/>
            <p:cNvSpPr>
              <a:spLocks noChangeShapeType="1"/>
            </p:cNvSpPr>
            <p:nvPr/>
          </p:nvSpPr>
          <p:spPr bwMode="auto">
            <a:xfrm>
              <a:off x="2517" y="1479"/>
              <a:ext cx="54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6" name="Line 58"/>
            <p:cNvSpPr>
              <a:spLocks noChangeShapeType="1"/>
            </p:cNvSpPr>
            <p:nvPr/>
          </p:nvSpPr>
          <p:spPr bwMode="auto">
            <a:xfrm rot="5400000">
              <a:off x="3832" y="2024"/>
              <a:ext cx="54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85" name="Line 37"/>
            <p:cNvSpPr>
              <a:spLocks noChangeShapeType="1"/>
            </p:cNvSpPr>
            <p:nvPr/>
          </p:nvSpPr>
          <p:spPr bwMode="auto">
            <a:xfrm>
              <a:off x="3378" y="3793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10" name="Line 62"/>
            <p:cNvSpPr>
              <a:spLocks noChangeShapeType="1"/>
            </p:cNvSpPr>
            <p:nvPr/>
          </p:nvSpPr>
          <p:spPr bwMode="auto">
            <a:xfrm>
              <a:off x="1474" y="293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84" name="Line 36"/>
            <p:cNvSpPr>
              <a:spLocks noChangeShapeType="1"/>
            </p:cNvSpPr>
            <p:nvPr/>
          </p:nvSpPr>
          <p:spPr bwMode="auto">
            <a:xfrm flipH="1">
              <a:off x="3379" y="361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83" name="Rectangle 35"/>
            <p:cNvSpPr>
              <a:spLocks noChangeArrowheads="1"/>
            </p:cNvSpPr>
            <p:nvPr/>
          </p:nvSpPr>
          <p:spPr bwMode="auto">
            <a:xfrm>
              <a:off x="2064" y="3566"/>
              <a:ext cx="1315" cy="27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 flipH="1">
              <a:off x="1474" y="361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05" name="Rectangle 57"/>
            <p:cNvSpPr>
              <a:spLocks noChangeArrowheads="1"/>
            </p:cNvSpPr>
            <p:nvPr/>
          </p:nvSpPr>
          <p:spPr bwMode="auto">
            <a:xfrm>
              <a:off x="1474" y="1616"/>
              <a:ext cx="2495" cy="1224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81" name="Line 33"/>
            <p:cNvSpPr>
              <a:spLocks noChangeShapeType="1"/>
            </p:cNvSpPr>
            <p:nvPr/>
          </p:nvSpPr>
          <p:spPr bwMode="auto">
            <a:xfrm>
              <a:off x="612" y="3793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8973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465-FC3A-480D-A386-535AE75BBE09}" type="datetime2">
              <a:rPr lang="en-US"/>
              <a:pPr/>
              <a:t>Wednesday, January 20, 2016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 Davidson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BA8AD-6FB7-4FD1-BA67-AAF7F6C36166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Vasoconstriction</a:t>
            </a:r>
            <a:endParaRPr lang="en-US"/>
          </a:p>
        </p:txBody>
      </p:sp>
      <p:grpSp>
        <p:nvGrpSpPr>
          <p:cNvPr id="29762" name="Group 66"/>
          <p:cNvGrpSpPr>
            <a:grpSpLocks/>
          </p:cNvGrpSpPr>
          <p:nvPr/>
        </p:nvGrpSpPr>
        <p:grpSpPr bwMode="auto">
          <a:xfrm>
            <a:off x="0" y="1052513"/>
            <a:ext cx="9144000" cy="5113337"/>
            <a:chOff x="0" y="663"/>
            <a:chExt cx="5760" cy="3221"/>
          </a:xfrm>
        </p:grpSpPr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0" y="1117"/>
              <a:ext cx="5760" cy="276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29" name="Freeform 33"/>
            <p:cNvSpPr>
              <a:spLocks/>
            </p:cNvSpPr>
            <p:nvPr/>
          </p:nvSpPr>
          <p:spPr bwMode="auto">
            <a:xfrm>
              <a:off x="612" y="1344"/>
              <a:ext cx="4218" cy="2449"/>
            </a:xfrm>
            <a:custGeom>
              <a:avLst/>
              <a:gdLst>
                <a:gd name="T0" fmla="*/ 0 w 4218"/>
                <a:gd name="T1" fmla="*/ 2268 h 2449"/>
                <a:gd name="T2" fmla="*/ 590 w 4218"/>
                <a:gd name="T3" fmla="*/ 2268 h 2449"/>
                <a:gd name="T4" fmla="*/ 590 w 4218"/>
                <a:gd name="T5" fmla="*/ 0 h 2449"/>
                <a:gd name="T6" fmla="*/ 3629 w 4218"/>
                <a:gd name="T7" fmla="*/ 0 h 2449"/>
                <a:gd name="T8" fmla="*/ 3629 w 4218"/>
                <a:gd name="T9" fmla="*/ 2268 h 2449"/>
                <a:gd name="T10" fmla="*/ 4218 w 4218"/>
                <a:gd name="T11" fmla="*/ 2268 h 2449"/>
                <a:gd name="T12" fmla="*/ 4218 w 4218"/>
                <a:gd name="T13" fmla="*/ 2449 h 2449"/>
                <a:gd name="T14" fmla="*/ 0 w 4218"/>
                <a:gd name="T15" fmla="*/ 2449 h 2449"/>
                <a:gd name="T16" fmla="*/ 0 w 4218"/>
                <a:gd name="T17" fmla="*/ 2268 h 2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8" h="2449">
                  <a:moveTo>
                    <a:pt x="0" y="2268"/>
                  </a:moveTo>
                  <a:lnTo>
                    <a:pt x="590" y="2268"/>
                  </a:lnTo>
                  <a:lnTo>
                    <a:pt x="590" y="0"/>
                  </a:lnTo>
                  <a:lnTo>
                    <a:pt x="3629" y="0"/>
                  </a:lnTo>
                  <a:lnTo>
                    <a:pt x="3629" y="2268"/>
                  </a:lnTo>
                  <a:lnTo>
                    <a:pt x="4218" y="2268"/>
                  </a:lnTo>
                  <a:lnTo>
                    <a:pt x="4218" y="2449"/>
                  </a:lnTo>
                  <a:lnTo>
                    <a:pt x="0" y="2449"/>
                  </a:lnTo>
                  <a:lnTo>
                    <a:pt x="0" y="226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>
              <a:off x="1202" y="1343"/>
              <a:ext cx="30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>
              <a:off x="1202" y="1343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4241" y="1343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3" name="Freeform 37"/>
            <p:cNvSpPr>
              <a:spLocks/>
            </p:cNvSpPr>
            <p:nvPr/>
          </p:nvSpPr>
          <p:spPr bwMode="auto">
            <a:xfrm>
              <a:off x="1377" y="2925"/>
              <a:ext cx="2682" cy="693"/>
            </a:xfrm>
            <a:custGeom>
              <a:avLst/>
              <a:gdLst>
                <a:gd name="T0" fmla="*/ 856 w 2682"/>
                <a:gd name="T1" fmla="*/ 693 h 693"/>
                <a:gd name="T2" fmla="*/ 0 w 2682"/>
                <a:gd name="T3" fmla="*/ 684 h 693"/>
                <a:gd name="T4" fmla="*/ 0 w 2682"/>
                <a:gd name="T5" fmla="*/ 0 h 693"/>
                <a:gd name="T6" fmla="*/ 2682 w 2682"/>
                <a:gd name="T7" fmla="*/ 0 h 693"/>
                <a:gd name="T8" fmla="*/ 2682 w 2682"/>
                <a:gd name="T9" fmla="*/ 684 h 693"/>
                <a:gd name="T10" fmla="*/ 2171 w 2682"/>
                <a:gd name="T11" fmla="*/ 693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2" h="693">
                  <a:moveTo>
                    <a:pt x="856" y="693"/>
                  </a:moveTo>
                  <a:lnTo>
                    <a:pt x="0" y="684"/>
                  </a:lnTo>
                  <a:lnTo>
                    <a:pt x="0" y="0"/>
                  </a:lnTo>
                  <a:lnTo>
                    <a:pt x="2682" y="0"/>
                  </a:lnTo>
                  <a:lnTo>
                    <a:pt x="2682" y="684"/>
                  </a:lnTo>
                  <a:lnTo>
                    <a:pt x="2171" y="693"/>
                  </a:lnTo>
                </a:path>
              </a:pathLst>
            </a:cu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4" name="Line 38"/>
            <p:cNvSpPr>
              <a:spLocks noChangeShapeType="1"/>
            </p:cNvSpPr>
            <p:nvPr/>
          </p:nvSpPr>
          <p:spPr bwMode="auto">
            <a:xfrm>
              <a:off x="1383" y="2931"/>
              <a:ext cx="26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5" name="Line 39"/>
            <p:cNvSpPr>
              <a:spLocks noChangeShapeType="1"/>
            </p:cNvSpPr>
            <p:nvPr/>
          </p:nvSpPr>
          <p:spPr bwMode="auto">
            <a:xfrm>
              <a:off x="1376" y="2931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6" name="Line 40"/>
            <p:cNvSpPr>
              <a:spLocks noChangeShapeType="1"/>
            </p:cNvSpPr>
            <p:nvPr/>
          </p:nvSpPr>
          <p:spPr bwMode="auto">
            <a:xfrm>
              <a:off x="4059" y="2931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7" name="Line 41"/>
            <p:cNvSpPr>
              <a:spLocks noChangeShapeType="1"/>
            </p:cNvSpPr>
            <p:nvPr/>
          </p:nvSpPr>
          <p:spPr bwMode="auto">
            <a:xfrm flipH="1">
              <a:off x="612" y="361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8" name="Freeform 42"/>
            <p:cNvSpPr>
              <a:spLocks/>
            </p:cNvSpPr>
            <p:nvPr/>
          </p:nvSpPr>
          <p:spPr bwMode="auto">
            <a:xfrm>
              <a:off x="1376" y="3611"/>
              <a:ext cx="688" cy="1"/>
            </a:xfrm>
            <a:custGeom>
              <a:avLst/>
              <a:gdLst>
                <a:gd name="T0" fmla="*/ 688 w 688"/>
                <a:gd name="T1" fmla="*/ 1 h 1"/>
                <a:gd name="T2" fmla="*/ 0 w 68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8" h="1">
                  <a:moveTo>
                    <a:pt x="688" y="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39" name="Line 43"/>
            <p:cNvSpPr>
              <a:spLocks noChangeShapeType="1"/>
            </p:cNvSpPr>
            <p:nvPr/>
          </p:nvSpPr>
          <p:spPr bwMode="auto">
            <a:xfrm flipH="1">
              <a:off x="4240" y="361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40" name="Freeform 44"/>
            <p:cNvSpPr>
              <a:spLocks/>
            </p:cNvSpPr>
            <p:nvPr/>
          </p:nvSpPr>
          <p:spPr bwMode="auto">
            <a:xfrm>
              <a:off x="3384" y="3609"/>
              <a:ext cx="666" cy="1"/>
            </a:xfrm>
            <a:custGeom>
              <a:avLst/>
              <a:gdLst>
                <a:gd name="T0" fmla="*/ 666 w 666"/>
                <a:gd name="T1" fmla="*/ 0 h 1"/>
                <a:gd name="T2" fmla="*/ 0 w 6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6" h="1">
                  <a:moveTo>
                    <a:pt x="666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42" name="Line 46"/>
            <p:cNvSpPr>
              <a:spLocks noChangeShapeType="1"/>
            </p:cNvSpPr>
            <p:nvPr/>
          </p:nvSpPr>
          <p:spPr bwMode="auto">
            <a:xfrm>
              <a:off x="612" y="3793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44" name="Line 48"/>
            <p:cNvSpPr>
              <a:spLocks noChangeShapeType="1"/>
            </p:cNvSpPr>
            <p:nvPr/>
          </p:nvSpPr>
          <p:spPr bwMode="auto">
            <a:xfrm>
              <a:off x="521" y="3702"/>
              <a:ext cx="54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46" name="Line 50"/>
            <p:cNvSpPr>
              <a:spLocks noChangeShapeType="1"/>
            </p:cNvSpPr>
            <p:nvPr/>
          </p:nvSpPr>
          <p:spPr bwMode="auto">
            <a:xfrm>
              <a:off x="2517" y="1389"/>
              <a:ext cx="5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48" name="Line 52"/>
            <p:cNvSpPr>
              <a:spLocks noChangeShapeType="1"/>
            </p:cNvSpPr>
            <p:nvPr/>
          </p:nvSpPr>
          <p:spPr bwMode="auto">
            <a:xfrm rot="-5400000">
              <a:off x="974" y="2069"/>
              <a:ext cx="5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55" name="Text Box 59"/>
            <p:cNvSpPr txBox="1">
              <a:spLocks noChangeArrowheads="1"/>
            </p:cNvSpPr>
            <p:nvPr/>
          </p:nvSpPr>
          <p:spPr bwMode="auto">
            <a:xfrm>
              <a:off x="240" y="799"/>
              <a:ext cx="85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0000"/>
                  </a:solidFill>
                  <a:latin typeface="Comic Sans MS" pitchFamily="66" charset="0"/>
                </a:rPr>
                <a:t>Environment</a:t>
              </a:r>
              <a:endParaRPr lang="en-US" sz="16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9757" name="Line 61"/>
            <p:cNvSpPr>
              <a:spLocks noChangeShapeType="1"/>
            </p:cNvSpPr>
            <p:nvPr/>
          </p:nvSpPr>
          <p:spPr bwMode="auto">
            <a:xfrm>
              <a:off x="2500" y="2813"/>
              <a:ext cx="54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2064" y="3566"/>
              <a:ext cx="1315" cy="272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60" name="Text Box 64"/>
            <p:cNvSpPr txBox="1">
              <a:spLocks noChangeArrowheads="1"/>
            </p:cNvSpPr>
            <p:nvPr/>
          </p:nvSpPr>
          <p:spPr bwMode="auto">
            <a:xfrm>
              <a:off x="1927" y="663"/>
              <a:ext cx="16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>
                  <a:solidFill>
                    <a:srgbClr val="FF0000"/>
                  </a:solidFill>
                  <a:latin typeface="Comic Sans MS" pitchFamily="66" charset="0"/>
                </a:rPr>
                <a:t>Little Heat Lost</a:t>
              </a:r>
              <a:endParaRPr lang="en-US" sz="24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9743" name="Line 47"/>
            <p:cNvSpPr>
              <a:spLocks noChangeShapeType="1"/>
            </p:cNvSpPr>
            <p:nvPr/>
          </p:nvSpPr>
          <p:spPr bwMode="auto">
            <a:xfrm>
              <a:off x="3378" y="3793"/>
              <a:ext cx="1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45" name="Line 49"/>
            <p:cNvSpPr>
              <a:spLocks noChangeShapeType="1"/>
            </p:cNvSpPr>
            <p:nvPr/>
          </p:nvSpPr>
          <p:spPr bwMode="auto">
            <a:xfrm>
              <a:off x="4376" y="3702"/>
              <a:ext cx="545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747" name="Line 51"/>
            <p:cNvSpPr>
              <a:spLocks noChangeShapeType="1"/>
            </p:cNvSpPr>
            <p:nvPr/>
          </p:nvSpPr>
          <p:spPr bwMode="auto">
            <a:xfrm rot="5400000">
              <a:off x="3922" y="2024"/>
              <a:ext cx="54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9749" name="Group 53"/>
            <p:cNvGrpSpPr>
              <a:grpSpLocks/>
            </p:cNvGrpSpPr>
            <p:nvPr/>
          </p:nvGrpSpPr>
          <p:grpSpPr bwMode="auto">
            <a:xfrm>
              <a:off x="1837" y="935"/>
              <a:ext cx="1859" cy="316"/>
              <a:chOff x="1837" y="980"/>
              <a:chExt cx="1859" cy="227"/>
            </a:xfrm>
          </p:grpSpPr>
          <p:sp>
            <p:nvSpPr>
              <p:cNvPr id="29750" name="Line 54"/>
              <p:cNvSpPr>
                <a:spLocks noChangeShapeType="1"/>
              </p:cNvSpPr>
              <p:nvPr/>
            </p:nvSpPr>
            <p:spPr bwMode="auto">
              <a:xfrm flipV="1">
                <a:off x="1837" y="980"/>
                <a:ext cx="0" cy="2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51" name="Line 55"/>
              <p:cNvSpPr>
                <a:spLocks noChangeShapeType="1"/>
              </p:cNvSpPr>
              <p:nvPr/>
            </p:nvSpPr>
            <p:spPr bwMode="auto">
              <a:xfrm flipV="1">
                <a:off x="2290" y="980"/>
                <a:ext cx="0" cy="2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52" name="Line 56"/>
              <p:cNvSpPr>
                <a:spLocks noChangeShapeType="1"/>
              </p:cNvSpPr>
              <p:nvPr/>
            </p:nvSpPr>
            <p:spPr bwMode="auto">
              <a:xfrm flipV="1">
                <a:off x="2744" y="980"/>
                <a:ext cx="0" cy="2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53" name="Line 57"/>
              <p:cNvSpPr>
                <a:spLocks noChangeShapeType="1"/>
              </p:cNvSpPr>
              <p:nvPr/>
            </p:nvSpPr>
            <p:spPr bwMode="auto">
              <a:xfrm flipV="1">
                <a:off x="3288" y="980"/>
                <a:ext cx="0" cy="2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54" name="Line 58"/>
              <p:cNvSpPr>
                <a:spLocks noChangeShapeType="1"/>
              </p:cNvSpPr>
              <p:nvPr/>
            </p:nvSpPr>
            <p:spPr bwMode="auto">
              <a:xfrm flipV="1">
                <a:off x="3696" y="980"/>
                <a:ext cx="0" cy="2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9756" name="Text Box 60"/>
            <p:cNvSpPr txBox="1">
              <a:spLocks noChangeArrowheads="1"/>
            </p:cNvSpPr>
            <p:nvPr/>
          </p:nvSpPr>
          <p:spPr bwMode="auto">
            <a:xfrm>
              <a:off x="493" y="1084"/>
              <a:ext cx="3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0000"/>
                  </a:solidFill>
                  <a:latin typeface="Comic Sans MS" pitchFamily="66" charset="0"/>
                </a:rPr>
                <a:t>skin</a:t>
              </a:r>
              <a:endParaRPr lang="en-US" sz="16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1292" y="1434"/>
              <a:ext cx="2858" cy="1270"/>
            </a:xfrm>
            <a:prstGeom prst="rect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6584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Thermoregulation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shouldn’t be forgotten that we also have voluntary responses to control temperature.</a:t>
            </a:r>
          </a:p>
          <a:p>
            <a:r>
              <a:rPr lang="en-GB" dirty="0" smtClean="0"/>
              <a:t>These include:</a:t>
            </a:r>
          </a:p>
          <a:p>
            <a:pPr lvl="1"/>
            <a:r>
              <a:rPr lang="en-GB" dirty="0" smtClean="0"/>
              <a:t>Putting on clothes or removing them.</a:t>
            </a:r>
          </a:p>
          <a:p>
            <a:pPr lvl="1"/>
            <a:r>
              <a:rPr lang="en-GB" dirty="0" smtClean="0"/>
              <a:t>Turning the heating on or off.</a:t>
            </a:r>
          </a:p>
          <a:p>
            <a:pPr lvl="1"/>
            <a:r>
              <a:rPr lang="en-GB" dirty="0" smtClean="0"/>
              <a:t>Opening or closing windows and doors.</a:t>
            </a:r>
          </a:p>
          <a:p>
            <a:pPr lvl="1"/>
            <a:endParaRPr lang="en-GB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Metabolic Conformers &amp; Regulators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Changes in abiotic factors such as temperature, pH, salinity, etc. can affect an organism’s ability to maintain its metabolic rate.</a:t>
            </a:r>
          </a:p>
          <a:p>
            <a:r>
              <a:rPr lang="en-GB" dirty="0" smtClean="0"/>
              <a:t>Some organisms, called </a:t>
            </a:r>
            <a:r>
              <a:rPr lang="en-GB" b="1" u="sng" dirty="0" smtClean="0"/>
              <a:t>regulators</a:t>
            </a:r>
            <a:r>
              <a:rPr lang="en-GB" dirty="0" smtClean="0"/>
              <a:t>, have the ability to alter their metabolic rate.</a:t>
            </a:r>
          </a:p>
          <a:p>
            <a:r>
              <a:rPr lang="en-GB" dirty="0" smtClean="0"/>
              <a:t>The other organisms are unable to do this and are called </a:t>
            </a:r>
            <a:r>
              <a:rPr lang="en-GB" b="1" u="sng" dirty="0" smtClean="0"/>
              <a:t>conformers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7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Metabolic Conformers &amp; Regulators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  <p:pic>
        <p:nvPicPr>
          <p:cNvPr id="2050" name="Picture 2" descr="http://o.quizlet.com/q0k5.jIoiIL-HvpmTpmD-g_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8" b="4600"/>
          <a:stretch/>
        </p:blipFill>
        <p:spPr bwMode="auto">
          <a:xfrm>
            <a:off x="1907703" y="1562417"/>
            <a:ext cx="5112569" cy="474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9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Conformers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u="sng" dirty="0" smtClean="0"/>
              <a:t>Conformers</a:t>
            </a:r>
            <a:r>
              <a:rPr lang="en-GB" dirty="0" smtClean="0"/>
              <a:t> cannot maintain a steady internal environment.</a:t>
            </a:r>
          </a:p>
          <a:p>
            <a:r>
              <a:rPr lang="en-GB" dirty="0" smtClean="0"/>
              <a:t>There are advantages to this in that the organism doesn’t expend a lot of energy trying to maintain a steady state.</a:t>
            </a:r>
          </a:p>
          <a:p>
            <a:r>
              <a:rPr lang="en-GB" dirty="0" smtClean="0"/>
              <a:t>However, the disadvantage is that the organism is restricted to a very limited range of niches.</a:t>
            </a:r>
          </a:p>
          <a:p>
            <a:r>
              <a:rPr lang="en-GB" dirty="0" smtClean="0"/>
              <a:t>Conformers can use behavioural adaptations to maintain their metabolic rate such as reptiles basking in the sun to raise their temperature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 smtClean="0"/>
              <a:t>Regulators</a:t>
            </a:r>
            <a:r>
              <a:rPr lang="en-GB" dirty="0" smtClean="0"/>
              <a:t> use physiological adaptations to control their inner environment.</a:t>
            </a:r>
          </a:p>
          <a:p>
            <a:r>
              <a:rPr lang="en-GB" dirty="0" smtClean="0"/>
              <a:t>This regulation uses energy but allows the organism to exploit a variety of ecological niches.</a:t>
            </a:r>
          </a:p>
          <a:p>
            <a:r>
              <a:rPr lang="en-GB" dirty="0" smtClean="0"/>
              <a:t>This regulation is called </a:t>
            </a:r>
            <a:r>
              <a:rPr lang="en-GB" b="1" u="sng" dirty="0" smtClean="0"/>
              <a:t>homeostasis</a:t>
            </a:r>
            <a:r>
              <a:rPr lang="en-GB" dirty="0" smtClean="0"/>
              <a:t> and is achieved by </a:t>
            </a:r>
            <a:r>
              <a:rPr lang="en-GB" b="1" u="sng" dirty="0" smtClean="0"/>
              <a:t>negative feedback</a:t>
            </a:r>
            <a:r>
              <a:rPr lang="en-GB" dirty="0" smtClean="0"/>
              <a:t>.</a:t>
            </a:r>
          </a:p>
          <a:p>
            <a:r>
              <a:rPr lang="en-GB" dirty="0" smtClean="0"/>
              <a:t>Examples include blood sugar levels, temperature, water balance, etc.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Regulators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8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B4F8-8D88-4483-9BEC-F78DF5C9C74C}" type="datetime2">
              <a:rPr lang="en-US"/>
              <a:pPr/>
              <a:t>Wednesday, January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 Davidson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AD16-28BD-4E79-AB85-B68B46C0400E}" type="slidenum">
              <a:rPr lang="en-US"/>
              <a:pPr/>
              <a:t>6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Physiological homeostasis is the process of maintaining a steady state in the body so cells can function effectively. </a:t>
            </a:r>
          </a:p>
          <a:p>
            <a:r>
              <a:rPr lang="en-GB"/>
              <a:t>Our bodies automatically maintain a steady state.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Negative 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8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B40E-2E47-46DD-997A-FCDA02DDCE62}" type="datetime2">
              <a:rPr lang="en-US"/>
              <a:pPr/>
              <a:t>Wednesday, January 20,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 Davidson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FF1B-E734-448C-8515-9A2CED8FE14E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Negative Feedback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order to do this, there must be detectors which detect any changes in state as well as a means of altering it. </a:t>
            </a:r>
          </a:p>
          <a:p>
            <a:r>
              <a:rPr lang="en-GB"/>
              <a:t>Most systems work on a negative feedback basis.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5743-1041-4ABE-9D27-DA745575A9ED}" type="datetime2">
              <a:rPr lang="en-US"/>
              <a:pPr/>
              <a:t>Wednesday, January 20, 2016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 Davidson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3067-662A-4DD6-B150-915A82B7BFCC}" type="slidenum">
              <a:rPr lang="en-US"/>
              <a:pPr/>
              <a:t>8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/>
              <a:t>General negative feedback system</a:t>
            </a:r>
            <a:endParaRPr lang="en-US" sz="4000" dirty="0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V="1">
            <a:off x="4356100" y="1884363"/>
            <a:ext cx="430213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19363" y="5373688"/>
            <a:ext cx="1765300" cy="8636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Detected by</a:t>
            </a:r>
          </a:p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receptors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76776" y="5605463"/>
            <a:ext cx="1549400" cy="4000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Effectors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411413" y="1484313"/>
            <a:ext cx="2016125" cy="862013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Detected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by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receptors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786313" y="1684338"/>
            <a:ext cx="1439863" cy="4000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Effectors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373813" y="3573463"/>
            <a:ext cx="2519363" cy="4000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Normal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conditions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50825" y="3573463"/>
            <a:ext cx="2519363" cy="40005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50000">
                <a:srgbClr val="FFFFCC">
                  <a:gamma/>
                  <a:shade val="86275"/>
                  <a:invGamma/>
                </a:srgbClr>
              </a:gs>
              <a:gs pos="100000">
                <a:srgbClr val="FF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Normal 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conditions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6675" y="2060576"/>
            <a:ext cx="2633663" cy="1368425"/>
            <a:chOff x="66675" y="2060576"/>
            <a:chExt cx="2633663" cy="1368425"/>
          </a:xfrm>
        </p:grpSpPr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66675" y="2060576"/>
              <a:ext cx="2344738" cy="13684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372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80975" y="2524126"/>
              <a:ext cx="2519363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 dirty="0">
                  <a:solidFill>
                    <a:srgbClr val="FF0000"/>
                  </a:solidFill>
                  <a:latin typeface="Comic Sans MS" pitchFamily="66" charset="0"/>
                </a:rPr>
                <a:t>Cause of </a:t>
              </a:r>
              <a:r>
                <a:rPr lang="en-GB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Change</a:t>
              </a:r>
              <a:endParaRPr lang="en-GB" sz="20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9700" y="4508501"/>
            <a:ext cx="2630488" cy="1368425"/>
            <a:chOff x="139700" y="4508501"/>
            <a:chExt cx="2630488" cy="1368425"/>
          </a:xfrm>
        </p:grpSpPr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139700" y="4508501"/>
              <a:ext cx="2344738" cy="13684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372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250825" y="4973638"/>
              <a:ext cx="2519363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 dirty="0">
                  <a:solidFill>
                    <a:srgbClr val="FF0000"/>
                  </a:solidFill>
                  <a:latin typeface="Comic Sans MS" pitchFamily="66" charset="0"/>
                </a:rPr>
                <a:t>Cause of </a:t>
              </a:r>
              <a:r>
                <a:rPr lang="en-GB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Change</a:t>
              </a:r>
              <a:endParaRPr lang="en-GB" sz="20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691313" y="1989138"/>
            <a:ext cx="2344738" cy="1368425"/>
            <a:chOff x="6691313" y="1989138"/>
            <a:chExt cx="2344738" cy="1368425"/>
          </a:xfrm>
        </p:grpSpPr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6691313" y="1989138"/>
              <a:ext cx="2344738" cy="13684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372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7092950" y="2289176"/>
              <a:ext cx="1727200" cy="708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 dirty="0">
                  <a:solidFill>
                    <a:srgbClr val="FF0000"/>
                  </a:solidFill>
                  <a:latin typeface="Comic Sans MS" pitchFamily="66" charset="0"/>
                </a:rPr>
                <a:t>Corrective </a:t>
              </a:r>
              <a:r>
                <a:rPr lang="en-GB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mechanism</a:t>
              </a:r>
              <a:endParaRPr lang="en-GB" sz="20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588125" y="4581526"/>
            <a:ext cx="2344738" cy="1368425"/>
            <a:chOff x="6588125" y="4581526"/>
            <a:chExt cx="2344738" cy="1368425"/>
          </a:xfrm>
        </p:grpSpPr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6588125" y="4581526"/>
              <a:ext cx="2344738" cy="136842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3372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7019925" y="4881563"/>
              <a:ext cx="1727200" cy="708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b="1" dirty="0">
                  <a:solidFill>
                    <a:srgbClr val="FF0000"/>
                  </a:solidFill>
                  <a:latin typeface="Comic Sans MS" pitchFamily="66" charset="0"/>
                </a:rPr>
                <a:t>Corrective </a:t>
              </a:r>
              <a:r>
                <a:rPr lang="en-GB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mechanism</a:t>
              </a:r>
              <a:endParaRPr lang="en-GB" sz="20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6166" name="Line 22"/>
          <p:cNvSpPr>
            <a:spLocks noChangeShapeType="1"/>
          </p:cNvSpPr>
          <p:nvPr/>
        </p:nvSpPr>
        <p:spPr bwMode="auto">
          <a:xfrm flipV="1">
            <a:off x="2051050" y="2349501"/>
            <a:ext cx="792163" cy="1223963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2051050" y="3973513"/>
            <a:ext cx="936625" cy="140017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5940425" y="3973513"/>
            <a:ext cx="1152525" cy="161607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5795963" y="2084388"/>
            <a:ext cx="1296988" cy="148907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4259263" y="5805488"/>
            <a:ext cx="430213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3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150" grpId="0" animBg="1"/>
      <p:bldP spid="6151" grpId="0" animBg="1"/>
      <p:bldP spid="6149" grpId="0" animBg="1"/>
      <p:bldP spid="6152" grpId="0" animBg="1"/>
      <p:bldP spid="6153" grpId="0" animBg="1"/>
      <p:bldP spid="6154" grpId="0" animBg="1"/>
      <p:bldP spid="6166" grpId="0" animBg="1"/>
      <p:bldP spid="6167" grpId="0" animBg="1"/>
      <p:bldP spid="6168" grpId="0" animBg="1"/>
      <p:bldP spid="6169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Thermoregulation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err="1" smtClean="0"/>
              <a:t>Ectotherms</a:t>
            </a:r>
            <a:r>
              <a:rPr lang="en-GB" dirty="0" smtClean="0"/>
              <a:t> are animals which cannot regulate their own body temperature physiologically.</a:t>
            </a:r>
          </a:p>
          <a:p>
            <a:r>
              <a:rPr lang="en-GB" dirty="0" smtClean="0"/>
              <a:t>They include amphibians, reptiles, fish and invertebrates.</a:t>
            </a:r>
          </a:p>
          <a:p>
            <a:r>
              <a:rPr lang="en-GB" dirty="0" smtClean="0"/>
              <a:t>Their body temperature changes along with the external environment.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623</Words>
  <Application>Microsoft Office PowerPoint</Application>
  <PresentationFormat>On-screen Show (4:3)</PresentationFormat>
  <Paragraphs>148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Higher Biology</vt:lpstr>
      <vt:lpstr>Metabolic Conformers &amp; Regulators</vt:lpstr>
      <vt:lpstr>Metabolic Conformers &amp; Regulators</vt:lpstr>
      <vt:lpstr>Conformers</vt:lpstr>
      <vt:lpstr>Regulators</vt:lpstr>
      <vt:lpstr>PowerPoint Presentation</vt:lpstr>
      <vt:lpstr>Negative Feedback</vt:lpstr>
      <vt:lpstr>General negative feedback system</vt:lpstr>
      <vt:lpstr>Thermoregulation</vt:lpstr>
      <vt:lpstr>Thermoregulation</vt:lpstr>
      <vt:lpstr>Thermoregulation</vt:lpstr>
      <vt:lpstr>Thermoregulation</vt:lpstr>
      <vt:lpstr>Thermoregulation</vt:lpstr>
      <vt:lpstr>Thermoregulation</vt:lpstr>
      <vt:lpstr>Vasodilation</vt:lpstr>
      <vt:lpstr>Vasoconstriction</vt:lpstr>
      <vt:lpstr>Thermoregulation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167</cp:revision>
  <dcterms:created xsi:type="dcterms:W3CDTF">2014-09-10T08:40:26Z</dcterms:created>
  <dcterms:modified xsi:type="dcterms:W3CDTF">2016-01-20T09:35:44Z</dcterms:modified>
</cp:coreProperties>
</file>